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7"/>
  </p:notesMasterIdLst>
  <p:sldIdLst>
    <p:sldId id="378" r:id="rId2"/>
    <p:sldId id="379" r:id="rId3"/>
    <p:sldId id="380" r:id="rId4"/>
    <p:sldId id="384" r:id="rId5"/>
    <p:sldId id="385" r:id="rId6"/>
  </p:sldIdLst>
  <p:sldSz cx="9144000" cy="6858000" type="screen4x3"/>
  <p:notesSz cx="7010400" cy="923607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93136" autoAdjust="0"/>
  </p:normalViewPr>
  <p:slideViewPr>
    <p:cSldViewPr>
      <p:cViewPr varScale="1">
        <p:scale>
          <a:sx n="85" d="100"/>
          <a:sy n="8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7339A2-A3BF-4160-AAF9-09BB35F52D98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27163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4445000"/>
            <a:ext cx="5607050" cy="3636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8772525"/>
            <a:ext cx="303847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8F15D-C24F-4159-A5C1-A5C1CAF12E1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9485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38A573B-F643-41FC-B510-23773E9FF6B0}" type="slidenum">
              <a:rPr lang="es-ES" altLang="es-MX">
                <a:solidFill>
                  <a:srgbClr val="000000"/>
                </a:solidFill>
              </a:rPr>
              <a:pPr/>
              <a:t>2</a:t>
            </a:fld>
            <a:endParaRPr lang="es-ES" altLang="es-MX">
              <a:solidFill>
                <a:srgbClr val="000000"/>
              </a:solidFill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5" tIns="46797" rIns="89995" bIns="46797" anchor="b"/>
          <a:lstStyle>
            <a:lvl1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9A008520-6CFD-489C-8DAC-01F0C534247E}" type="slidenum">
              <a:rPr lang="es-ES" altLang="es-MX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</a:t>
            </a:fld>
            <a:endParaRPr lang="es-ES" altLang="es-MX" sz="1200">
              <a:solidFill>
                <a:srgbClr val="000000"/>
              </a:solidFill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5" tIns="46797" rIns="89995" bIns="46797" anchor="b"/>
          <a:lstStyle>
            <a:lvl1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D419FEC3-45E8-4B2D-B1CC-22AA28FF50D8}" type="slidenum">
              <a:rPr lang="es-ES" altLang="es-MX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2</a:t>
            </a:fld>
            <a:endParaRPr lang="es-ES" altLang="es-MX" sz="1200">
              <a:solidFill>
                <a:srgbClr val="000000"/>
              </a:solidFill>
            </a:endParaRP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MX"/>
          </a:p>
        </p:txBody>
      </p:sp>
      <p:sp>
        <p:nvSpPr>
          <p:cNvPr id="16390" name="Rectangle 4"/>
          <p:cNvSpPr>
            <a:spLocks noGrp="1" noChangeArrowheads="1"/>
          </p:cNvSpPr>
          <p:nvPr>
            <p:ph type="body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s-ES" altLang="es-MX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177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  <a:tab pos="1446213" algn="l"/>
                <a:tab pos="2168525" algn="l"/>
                <a:tab pos="28940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C38A573B-F643-41FC-B510-23773E9FF6B0}" type="slidenum">
              <a:rPr lang="es-ES" altLang="es-MX">
                <a:solidFill>
                  <a:srgbClr val="000000"/>
                </a:solidFill>
              </a:rPr>
              <a:pPr/>
              <a:t>3</a:t>
            </a:fld>
            <a:endParaRPr lang="es-ES" altLang="es-MX">
              <a:solidFill>
                <a:srgbClr val="000000"/>
              </a:solidFill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5" tIns="46797" rIns="89995" bIns="46797" anchor="b"/>
          <a:lstStyle>
            <a:lvl1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9A008520-6CFD-489C-8DAC-01F0C534247E}" type="slidenum">
              <a:rPr lang="es-ES" altLang="es-MX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3</a:t>
            </a:fld>
            <a:endParaRPr lang="es-ES" altLang="es-MX" sz="1200">
              <a:solidFill>
                <a:srgbClr val="000000"/>
              </a:solidFill>
            </a:endParaRP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995" tIns="46797" rIns="89995" bIns="46797" anchor="b"/>
          <a:lstStyle>
            <a:lvl1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D419FEC3-45E8-4B2D-B1CC-22AA28FF50D8}" type="slidenum">
              <a:rPr lang="es-ES" altLang="es-MX" sz="1200">
                <a:solidFill>
                  <a:srgbClr val="000000"/>
                </a:solidFill>
              </a:rPr>
              <a:pPr algn="r" eaLnBrk="1" hangingPunct="1"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3</a:t>
            </a:fld>
            <a:endParaRPr lang="es-ES" altLang="es-MX" sz="1200">
              <a:solidFill>
                <a:srgbClr val="000000"/>
              </a:solidFill>
            </a:endParaRPr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ES" altLang="es-MX"/>
          </a:p>
        </p:txBody>
      </p:sp>
      <p:sp>
        <p:nvSpPr>
          <p:cNvPr id="16390" name="Rectangle 4"/>
          <p:cNvSpPr>
            <a:spLocks noGrp="1" noChangeArrowheads="1"/>
          </p:cNvSpPr>
          <p:nvPr>
            <p:ph type="body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>
              <a:spcBef>
                <a:spcPct val="0"/>
              </a:spcBef>
            </a:pPr>
            <a:endParaRPr lang="es-ES" altLang="es-MX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1778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/>
              <a:pPr eaLnBrk="1" hangingPunct="1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595931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/>
              <a:pPr eaLnBrk="1" hangingPunct="1"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91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5023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9044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6370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59917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5440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0516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85212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60597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19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729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1971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9953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05569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20770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494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6311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04"/>
            <a:ext cx="1952272" cy="6853049"/>
            <a:chOff x="6627813" y="195650"/>
            <a:chExt cx="1952625" cy="5678101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65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4A1CD-E631-47B1-B3BD-50B0E8FFFDCD}" type="datetimeFigureOut">
              <a:rPr lang="es-MX" smtClean="0"/>
              <a:pPr/>
              <a:t>08/12/2018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28DB631-5834-492B-B013-F22652A5BAC9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3618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539552" y="2276873"/>
            <a:ext cx="7961511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es-MX" sz="3600" dirty="0" smtClean="0">
                <a:latin typeface="Georgia (Cuerpo"/>
              </a:rPr>
              <a:t>MICOBACTERIOSIS</a:t>
            </a:r>
            <a:r>
              <a:rPr lang="es-MX" sz="3600" dirty="0" smtClean="0">
                <a:latin typeface="Georgia" pitchFamily="18" charset="0"/>
              </a:rPr>
              <a:t> AVANCE  </a:t>
            </a:r>
            <a:br>
              <a:rPr lang="es-MX" sz="3600" dirty="0" smtClean="0">
                <a:latin typeface="Georgia" pitchFamily="18" charset="0"/>
              </a:rPr>
            </a:br>
            <a:r>
              <a:rPr lang="es-MX" sz="3600" dirty="0" smtClean="0">
                <a:latin typeface="Georgia" pitchFamily="18" charset="0"/>
              </a:rPr>
              <a:t>ENERO - DICIEMBRE </a:t>
            </a:r>
            <a:br>
              <a:rPr lang="es-MX" sz="3600" dirty="0" smtClean="0">
                <a:latin typeface="Georgia" pitchFamily="18" charset="0"/>
              </a:rPr>
            </a:br>
            <a:r>
              <a:rPr lang="es-MX" sz="3600" dirty="0" smtClean="0">
                <a:latin typeface="Georgia" pitchFamily="18" charset="0"/>
              </a:rPr>
              <a:t>2018</a:t>
            </a:r>
            <a:r>
              <a:rPr lang="es-MX" sz="4000" dirty="0" smtClean="0">
                <a:latin typeface="Georgia" pitchFamily="18" charset="0"/>
              </a:rPr>
              <a:t/>
            </a:r>
            <a:br>
              <a:rPr lang="es-MX" sz="4000" dirty="0" smtClean="0">
                <a:latin typeface="Georgia" pitchFamily="18" charset="0"/>
              </a:rPr>
            </a:br>
            <a:r>
              <a:rPr lang="es-MX" sz="4000" dirty="0" smtClean="0">
                <a:latin typeface="Georgia" pitchFamily="18" charset="0"/>
              </a:rPr>
              <a:t/>
            </a:r>
            <a:br>
              <a:rPr lang="es-MX" sz="4000" dirty="0" smtClean="0">
                <a:latin typeface="Georgia" pitchFamily="18" charset="0"/>
              </a:rPr>
            </a:br>
            <a:r>
              <a:rPr lang="es-MX" sz="4000" dirty="0" smtClean="0">
                <a:latin typeface="Georgia" pitchFamily="18" charset="0"/>
              </a:rPr>
              <a:t/>
            </a:r>
            <a:br>
              <a:rPr lang="es-MX" sz="4000" dirty="0" smtClean="0">
                <a:latin typeface="Georgia" pitchFamily="18" charset="0"/>
              </a:rPr>
            </a:br>
            <a:r>
              <a:rPr lang="es-MX" sz="2000" dirty="0" smtClean="0">
                <a:latin typeface="Georgia (Cuerpo"/>
              </a:rPr>
              <a:t>L.E. MARIA PIEDAD VAZQUEZ VEGA  E.A.S.E.</a:t>
            </a:r>
            <a:r>
              <a:rPr lang="es-MX" sz="4000" dirty="0" smtClean="0"/>
              <a:t/>
            </a:r>
            <a:br>
              <a:rPr lang="es-MX" sz="4000" dirty="0" smtClean="0"/>
            </a:br>
            <a:endParaRPr lang="es-MX" sz="4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827585" y="214313"/>
            <a:ext cx="8064895" cy="1270471"/>
          </a:xfrm>
        </p:spPr>
        <p:txBody>
          <a:bodyPr>
            <a:normAutofit lnSpcReduction="10000"/>
          </a:bodyPr>
          <a:lstStyle/>
          <a:p>
            <a:pPr algn="ctr"/>
            <a:r>
              <a:rPr lang="es-MX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JURISDICCION SANITARIA No. VII</a:t>
            </a:r>
            <a:br>
              <a:rPr lang="es-MX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TANCANHUITZ, S.L.P. VIGILANCIA EPIDEMIOLOGICA</a:t>
            </a:r>
            <a:endParaRPr lang="es-MX" b="1" dirty="0">
              <a:solidFill>
                <a:schemeClr val="accent2">
                  <a:lumMod val="60000"/>
                  <a:lumOff val="40000"/>
                </a:schemeClr>
              </a:solidFill>
              <a:latin typeface="Georgia (Cuerpo"/>
            </a:endParaRPr>
          </a:p>
        </p:txBody>
      </p:sp>
      <p:pic>
        <p:nvPicPr>
          <p:cNvPr id="33793" name="Imagen 18" descr="Servicios de Salud 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/>
          <a:stretch>
            <a:fillRect/>
          </a:stretch>
        </p:blipFill>
        <p:spPr bwMode="auto">
          <a:xfrm>
            <a:off x="323528" y="147780"/>
            <a:ext cx="1571604" cy="78581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444208" y="5733256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Diciembre  2018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358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2"/>
          <p:cNvSpPr>
            <a:spLocks noChangeArrowheads="1"/>
          </p:cNvSpPr>
          <p:nvPr/>
        </p:nvSpPr>
        <p:spPr bwMode="auto">
          <a:xfrm>
            <a:off x="914400" y="1428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3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charset="0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785918" y="500042"/>
            <a:ext cx="6143668" cy="402291"/>
          </a:xfrm>
          <a:prstGeom prst="rect">
            <a:avLst/>
          </a:prstGeom>
          <a:solidFill>
            <a:schemeClr val="tx2">
              <a:lumMod val="40000"/>
              <a:lumOff val="60000"/>
              <a:alpha val="67058"/>
            </a:schemeClr>
          </a:solidFill>
          <a:ln w="25560">
            <a:solidFill>
              <a:srgbClr val="9595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1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2000" b="1" dirty="0" smtClean="0">
                <a:solidFill>
                  <a:srgbClr val="181614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AVANCE  ENERO – DICIEMBRE 2018</a:t>
            </a:r>
            <a:endParaRPr lang="es-MX" altLang="es-MX" sz="2000" b="1" dirty="0">
              <a:solidFill>
                <a:srgbClr val="181614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080" name="36 Rectángulo"/>
          <p:cNvSpPr>
            <a:spLocks noChangeArrowheads="1"/>
          </p:cNvSpPr>
          <p:nvPr/>
        </p:nvSpPr>
        <p:spPr bwMode="auto">
          <a:xfrm>
            <a:off x="322174" y="6072187"/>
            <a:ext cx="39116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050" b="1" dirty="0">
                <a:solidFill>
                  <a:schemeClr val="tx1"/>
                </a:solidFill>
              </a:rPr>
              <a:t>FUENTE: PLATAFORMA TB (SINAVE)</a:t>
            </a:r>
          </a:p>
        </p:txBody>
      </p:sp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86343"/>
              </p:ext>
            </p:extLst>
          </p:nvPr>
        </p:nvGraphicFramePr>
        <p:xfrm>
          <a:off x="1511300" y="1160477"/>
          <a:ext cx="6373068" cy="4911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104"/>
                <a:gridCol w="948804"/>
                <a:gridCol w="1440160"/>
              </a:tblGrid>
              <a:tr h="598294"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MUNICIPIO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META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AVANCE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8294">
                <a:tc>
                  <a:txBody>
                    <a:bodyPr/>
                    <a:lstStyle/>
                    <a:p>
                      <a:pPr algn="ctr"/>
                      <a:endParaRPr lang="es-MX" dirty="0" smtClean="0"/>
                    </a:p>
                    <a:p>
                      <a:pPr algn="ctr"/>
                      <a:r>
                        <a:rPr lang="es-MX" dirty="0" smtClean="0"/>
                        <a:t>CASOS NUEVOS TBP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38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8294">
                <a:tc>
                  <a:txBody>
                    <a:bodyPr/>
                    <a:lstStyle/>
                    <a:p>
                      <a:pPr algn="ctr"/>
                      <a:endParaRPr lang="es-MX" dirty="0" smtClean="0"/>
                    </a:p>
                    <a:p>
                      <a:pPr algn="ctr"/>
                      <a:r>
                        <a:rPr lang="es-MX" dirty="0" smtClean="0"/>
                        <a:t>CASOS NUEVOS TBTF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54</a:t>
                      </a:r>
                      <a:endParaRPr lang="es-E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18</a:t>
                      </a:r>
                      <a:endParaRPr lang="es-E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8294">
                <a:tc>
                  <a:txBody>
                    <a:bodyPr/>
                    <a:lstStyle/>
                    <a:p>
                      <a:pPr algn="ctr"/>
                      <a:endParaRPr lang="es-MX" dirty="0" smtClean="0"/>
                    </a:p>
                    <a:p>
                      <a:pPr algn="ctr"/>
                      <a:r>
                        <a:rPr lang="es-MX" dirty="0" smtClean="0"/>
                        <a:t>DETECCIONES/BACILOSCOPIAS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1123</a:t>
                      </a:r>
                      <a:endParaRPr lang="es-E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ES" dirty="0" smtClean="0"/>
                    </a:p>
                    <a:p>
                      <a:pPr algn="ctr"/>
                      <a:r>
                        <a:rPr lang="es-ES" dirty="0" smtClean="0"/>
                        <a:t>1002</a:t>
                      </a:r>
                      <a:endParaRPr lang="es-E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829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TPI MENORES DE 5 AÑOS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23</a:t>
                      </a:r>
                      <a:endParaRPr lang="es-E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dirty="0" smtClean="0"/>
                        <a:t>3</a:t>
                      </a:r>
                      <a:endParaRPr lang="es-E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829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TPI EN PERSONAS</a:t>
                      </a:r>
                      <a:r>
                        <a:rPr lang="es-MX" baseline="0" dirty="0" smtClean="0"/>
                        <a:t> CON VIH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   28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        0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8294"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TX. DE PERSONAS CON TB MDR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  01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 smtClean="0"/>
                        <a:t>         0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98294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Imagen 18" descr="Servicios de Salud 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296854" y="227013"/>
            <a:ext cx="1214446" cy="785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463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32"/>
          <p:cNvSpPr>
            <a:spLocks noChangeArrowheads="1"/>
          </p:cNvSpPr>
          <p:nvPr/>
        </p:nvSpPr>
        <p:spPr bwMode="auto">
          <a:xfrm>
            <a:off x="914400" y="142875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3600" b="1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cs typeface="Arial" charset="0"/>
            </a:endParaRP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1785918" y="500042"/>
            <a:ext cx="6143668" cy="402291"/>
          </a:xfrm>
          <a:prstGeom prst="rect">
            <a:avLst/>
          </a:prstGeom>
          <a:solidFill>
            <a:schemeClr val="tx2">
              <a:lumMod val="40000"/>
              <a:lumOff val="60000"/>
              <a:alpha val="67058"/>
            </a:schemeClr>
          </a:solidFill>
          <a:ln w="25560">
            <a:solidFill>
              <a:srgbClr val="9595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13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2000" b="1" dirty="0" smtClean="0">
                <a:solidFill>
                  <a:srgbClr val="181614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ESTRATEGIAS     2018</a:t>
            </a:r>
            <a:endParaRPr lang="es-MX" altLang="es-MX" sz="2000" b="1" dirty="0">
              <a:solidFill>
                <a:srgbClr val="181614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aphicFrame>
        <p:nvGraphicFramePr>
          <p:cNvPr id="16" name="1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870554"/>
              </p:ext>
            </p:extLst>
          </p:nvPr>
        </p:nvGraphicFramePr>
        <p:xfrm>
          <a:off x="683568" y="1437413"/>
          <a:ext cx="8064896" cy="4527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472712">
                <a:tc>
                  <a:txBody>
                    <a:bodyPr/>
                    <a:lstStyle/>
                    <a:p>
                      <a:pPr marL="285750" indent="-285750" algn="ctr">
                        <a:buFont typeface="Wingdings" pitchFamily="2" charset="2"/>
                        <a:buChar char="Ø"/>
                      </a:pPr>
                      <a:r>
                        <a:rPr lang="es-ES" dirty="0" smtClean="0">
                          <a:solidFill>
                            <a:schemeClr val="tx1"/>
                          </a:solidFill>
                        </a:rPr>
                        <a:t>BUSQUEDA</a:t>
                      </a:r>
                      <a:r>
                        <a:rPr lang="es-ES" baseline="0" dirty="0" smtClean="0">
                          <a:solidFill>
                            <a:schemeClr val="tx1"/>
                          </a:solidFill>
                        </a:rPr>
                        <a:t>  INTENCIONADA DE CASOS</a:t>
                      </a:r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643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MIGRANTES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6004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JORNALEROS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6004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PRIVADOS</a:t>
                      </a:r>
                      <a:r>
                        <a:rPr lang="es-MX" baseline="0" dirty="0" smtClean="0"/>
                        <a:t> DE LA LIBERTAD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26004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USUARIOS QUE VIVEN CON DM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643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ALCOHOLICOS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60643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ENTRE LOS CONTACTOS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89924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EN SALA DE ESPERA 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58165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USUARIOS QUE VIVEN CON VIH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31125">
                <a:tc>
                  <a:txBody>
                    <a:bodyPr/>
                    <a:lstStyle/>
                    <a:p>
                      <a:pPr marL="285750" indent="-285750" algn="just">
                        <a:buFont typeface="Wingdings" pitchFamily="2" charset="2"/>
                        <a:buChar char="Ø"/>
                      </a:pPr>
                      <a:r>
                        <a:rPr lang="es-MX" dirty="0" smtClean="0"/>
                        <a:t>REALIZANDO ACTIVIDADES DE PROMOCION Y PREVENCION DE TB</a:t>
                      </a:r>
                      <a:endParaRPr lang="es-MX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Imagen 18" descr="Servicios de Salud 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296854" y="227013"/>
            <a:ext cx="1214446" cy="785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84387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2555776" y="188640"/>
            <a:ext cx="4795559" cy="12208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80000"/>
              </a:lnSpc>
            </a:pPr>
            <a:endParaRPr dirty="0"/>
          </a:p>
          <a:p>
            <a:pPr>
              <a:lnSpc>
                <a:spcPct val="80000"/>
              </a:lnSpc>
            </a:pPr>
            <a:r>
              <a:rPr lang="es-MX" sz="2600" b="1" strike="noStrike" dirty="0" smtClean="0">
                <a:solidFill>
                  <a:srgbClr val="006600"/>
                </a:solidFill>
                <a:latin typeface="Arial"/>
                <a:ea typeface="ＭＳ Ｐゴシック"/>
              </a:rPr>
              <a:t>                           </a:t>
            </a:r>
          </a:p>
          <a:p>
            <a:pPr>
              <a:lnSpc>
                <a:spcPct val="80000"/>
              </a:lnSpc>
            </a:pPr>
            <a:endParaRPr lang="es-MX" sz="2600" b="1" dirty="0">
              <a:solidFill>
                <a:srgbClr val="006600"/>
              </a:solidFill>
              <a:latin typeface="Arial"/>
              <a:ea typeface="ＭＳ Ｐゴシック"/>
            </a:endParaRPr>
          </a:p>
          <a:p>
            <a:pPr>
              <a:lnSpc>
                <a:spcPct val="80000"/>
              </a:lnSpc>
            </a:pPr>
            <a:r>
              <a:rPr lang="es-MX" sz="2600" b="1" strike="noStrike" dirty="0" smtClean="0">
                <a:solidFill>
                  <a:srgbClr val="006600"/>
                </a:solidFill>
                <a:latin typeface="Arial"/>
                <a:ea typeface="ＭＳ Ｐゴシック"/>
              </a:rPr>
              <a:t>                  Lepra</a:t>
            </a:r>
          </a:p>
          <a:p>
            <a:pPr>
              <a:lnSpc>
                <a:spcPct val="80000"/>
              </a:lnSpc>
            </a:pPr>
            <a:r>
              <a:rPr lang="es-MX" sz="2600" b="1" dirty="0" smtClean="0">
                <a:solidFill>
                  <a:srgbClr val="006600"/>
                </a:solidFill>
                <a:latin typeface="Arial"/>
                <a:ea typeface="ＭＳ Ｐゴシック"/>
              </a:rPr>
              <a:t>         </a:t>
            </a:r>
          </a:p>
          <a:p>
            <a:pPr>
              <a:lnSpc>
                <a:spcPct val="80000"/>
              </a:lnSpc>
            </a:pPr>
            <a:r>
              <a:rPr lang="es-MX" sz="2600" b="1" dirty="0">
                <a:solidFill>
                  <a:srgbClr val="006600"/>
                </a:solidFill>
                <a:latin typeface="Arial"/>
                <a:ea typeface="ＭＳ Ｐゴシック"/>
              </a:rPr>
              <a:t> </a:t>
            </a:r>
            <a:r>
              <a:rPr lang="es-MX" sz="2600" b="1" dirty="0" smtClean="0">
                <a:solidFill>
                  <a:srgbClr val="006600"/>
                </a:solidFill>
                <a:latin typeface="Arial"/>
                <a:ea typeface="ＭＳ Ｐゴシック"/>
              </a:rPr>
              <a:t>        ICE 3°TRIMESTRE</a:t>
            </a:r>
            <a:r>
              <a:rPr lang="es-MX" sz="2600" b="1" strike="noStrike" dirty="0" smtClean="0">
                <a:solidFill>
                  <a:srgbClr val="006600"/>
                </a:solidFill>
                <a:latin typeface="Arial"/>
                <a:ea typeface="ＭＳ Ｐゴシック"/>
              </a:rPr>
              <a:t>   </a:t>
            </a:r>
            <a:r>
              <a:rPr lang="es-MX" sz="2600" b="1" dirty="0" smtClean="0">
                <a:solidFill>
                  <a:srgbClr val="009900"/>
                </a:solidFill>
                <a:latin typeface="Arial"/>
                <a:ea typeface="ＭＳ Ｐゴシック"/>
              </a:rPr>
              <a:t> </a:t>
            </a:r>
          </a:p>
          <a:p>
            <a:pPr>
              <a:lnSpc>
                <a:spcPct val="80000"/>
              </a:lnSpc>
            </a:pPr>
            <a:endParaRPr lang="es-MX" sz="2600" b="1" dirty="0">
              <a:solidFill>
                <a:srgbClr val="009900"/>
              </a:solidFill>
              <a:latin typeface="Arial"/>
              <a:ea typeface="ＭＳ Ｐゴシック"/>
            </a:endParaRPr>
          </a:p>
          <a:p>
            <a:pPr>
              <a:lnSpc>
                <a:spcPct val="80000"/>
              </a:lnSpc>
            </a:pPr>
            <a:endParaRPr lang="es-MX" sz="2800" dirty="0">
              <a:solidFill>
                <a:srgbClr val="009900"/>
              </a:solidFill>
            </a:endParaRPr>
          </a:p>
          <a:p>
            <a:pPr>
              <a:lnSpc>
                <a:spcPct val="80000"/>
              </a:lnSpc>
            </a:pPr>
            <a:r>
              <a:rPr lang="es-MX" sz="2600" b="1" strike="noStrike" dirty="0" smtClean="0">
                <a:solidFill>
                  <a:srgbClr val="006600"/>
                </a:solidFill>
                <a:latin typeface="Arial"/>
                <a:ea typeface="ＭＳ Ｐゴシック"/>
              </a:rPr>
              <a:t> </a:t>
            </a:r>
            <a:endParaRPr lang="es-MX" sz="2600" b="1" strike="noStrike" dirty="0">
              <a:solidFill>
                <a:srgbClr val="006600"/>
              </a:solidFill>
              <a:latin typeface="Arial"/>
              <a:ea typeface="ＭＳ Ｐゴシック"/>
            </a:endParaRPr>
          </a:p>
        </p:txBody>
      </p:sp>
      <p:sp>
        <p:nvSpPr>
          <p:cNvPr id="58" name="Text Box 15"/>
          <p:cNvSpPr txBox="1">
            <a:spLocks noChangeArrowheads="1"/>
          </p:cNvSpPr>
          <p:nvPr/>
        </p:nvSpPr>
        <p:spPr bwMode="auto">
          <a:xfrm>
            <a:off x="3543300" y="6292398"/>
            <a:ext cx="18758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Satisfactorio      (80 – 89%)</a:t>
            </a:r>
          </a:p>
        </p:txBody>
      </p:sp>
      <p:sp>
        <p:nvSpPr>
          <p:cNvPr id="59" name="Text Box 16"/>
          <p:cNvSpPr txBox="1">
            <a:spLocks noChangeArrowheads="1"/>
          </p:cNvSpPr>
          <p:nvPr/>
        </p:nvSpPr>
        <p:spPr bwMode="auto">
          <a:xfrm>
            <a:off x="3543300" y="6073323"/>
            <a:ext cx="1858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Sobresaliente   (90 - 100%)</a:t>
            </a:r>
          </a:p>
        </p:txBody>
      </p:sp>
      <p:sp>
        <p:nvSpPr>
          <p:cNvPr id="60" name="Rectangle 19"/>
          <p:cNvSpPr>
            <a:spLocks noChangeArrowheads="1"/>
          </p:cNvSpPr>
          <p:nvPr/>
        </p:nvSpPr>
        <p:spPr bwMode="auto">
          <a:xfrm>
            <a:off x="5049441" y="6182861"/>
            <a:ext cx="114300" cy="92075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1" name="Rectangle 20"/>
          <p:cNvSpPr>
            <a:spLocks noChangeArrowheads="1"/>
          </p:cNvSpPr>
          <p:nvPr/>
        </p:nvSpPr>
        <p:spPr bwMode="auto">
          <a:xfrm>
            <a:off x="5049441" y="6400348"/>
            <a:ext cx="114300" cy="920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1" name="Text Box 15"/>
          <p:cNvSpPr txBox="1">
            <a:spLocks noChangeArrowheads="1"/>
          </p:cNvSpPr>
          <p:nvPr/>
        </p:nvSpPr>
        <p:spPr bwMode="auto">
          <a:xfrm>
            <a:off x="7343000" y="5638801"/>
            <a:ext cx="18758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Satisfactorio      (80 – 89%)</a:t>
            </a:r>
          </a:p>
        </p:txBody>
      </p:sp>
      <p:sp>
        <p:nvSpPr>
          <p:cNvPr id="72" name="Text Box 16"/>
          <p:cNvSpPr txBox="1">
            <a:spLocks noChangeArrowheads="1"/>
          </p:cNvSpPr>
          <p:nvPr/>
        </p:nvSpPr>
        <p:spPr bwMode="auto">
          <a:xfrm>
            <a:off x="7343000" y="5419726"/>
            <a:ext cx="1858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Sobresaliente   (90 - 100%)</a:t>
            </a:r>
          </a:p>
        </p:txBody>
      </p:sp>
      <p:sp>
        <p:nvSpPr>
          <p:cNvPr id="73" name="Text Box 17"/>
          <p:cNvSpPr txBox="1">
            <a:spLocks noChangeArrowheads="1"/>
          </p:cNvSpPr>
          <p:nvPr/>
        </p:nvSpPr>
        <p:spPr bwMode="auto">
          <a:xfrm>
            <a:off x="7351335" y="5857876"/>
            <a:ext cx="1837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Mínimo                (60 - 79%)</a:t>
            </a:r>
          </a:p>
        </p:txBody>
      </p:sp>
      <p:sp>
        <p:nvSpPr>
          <p:cNvPr id="74" name="Text Box 18"/>
          <p:cNvSpPr txBox="1">
            <a:spLocks noChangeArrowheads="1"/>
          </p:cNvSpPr>
          <p:nvPr/>
        </p:nvSpPr>
        <p:spPr bwMode="auto">
          <a:xfrm>
            <a:off x="7351335" y="6067426"/>
            <a:ext cx="17940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Precario                  (&lt; 60%)</a:t>
            </a:r>
          </a:p>
        </p:txBody>
      </p:sp>
      <p:sp>
        <p:nvSpPr>
          <p:cNvPr id="75" name="Rectangle 19"/>
          <p:cNvSpPr>
            <a:spLocks noChangeArrowheads="1"/>
          </p:cNvSpPr>
          <p:nvPr/>
        </p:nvSpPr>
        <p:spPr bwMode="auto">
          <a:xfrm>
            <a:off x="8849141" y="5529264"/>
            <a:ext cx="114300" cy="92075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6" name="Rectangle 20"/>
          <p:cNvSpPr>
            <a:spLocks noChangeArrowheads="1"/>
          </p:cNvSpPr>
          <p:nvPr/>
        </p:nvSpPr>
        <p:spPr bwMode="auto">
          <a:xfrm>
            <a:off x="8849141" y="5746751"/>
            <a:ext cx="114300" cy="920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7" name="Rectangle 21"/>
          <p:cNvSpPr>
            <a:spLocks noChangeArrowheads="1"/>
          </p:cNvSpPr>
          <p:nvPr/>
        </p:nvSpPr>
        <p:spPr bwMode="auto">
          <a:xfrm>
            <a:off x="8849141" y="5956301"/>
            <a:ext cx="114300" cy="920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8" name="Rectangle 22"/>
          <p:cNvSpPr>
            <a:spLocks noChangeArrowheads="1"/>
          </p:cNvSpPr>
          <p:nvPr/>
        </p:nvSpPr>
        <p:spPr bwMode="auto">
          <a:xfrm>
            <a:off x="8849141" y="6159501"/>
            <a:ext cx="114300" cy="920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9" name="10 CuadroTexto"/>
          <p:cNvSpPr txBox="1">
            <a:spLocks noChangeArrowheads="1"/>
          </p:cNvSpPr>
          <p:nvPr/>
        </p:nvSpPr>
        <p:spPr bwMode="auto">
          <a:xfrm>
            <a:off x="349186" y="6278109"/>
            <a:ext cx="3349229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MX" sz="1400" dirty="0">
                <a:latin typeface="+mn-lt"/>
              </a:rPr>
              <a:t>FUENTE: Informes  de Lepra</a:t>
            </a:r>
          </a:p>
        </p:txBody>
      </p:sp>
      <p:graphicFrame>
        <p:nvGraphicFramePr>
          <p:cNvPr id="80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880554"/>
              </p:ext>
            </p:extLst>
          </p:nvPr>
        </p:nvGraphicFramePr>
        <p:xfrm>
          <a:off x="1969634" y="2957288"/>
          <a:ext cx="4723932" cy="2108835"/>
        </p:xfrm>
        <a:graphic>
          <a:graphicData uri="http://schemas.openxmlformats.org/drawingml/2006/table">
            <a:tbl>
              <a:tblPr/>
              <a:tblGrid>
                <a:gridCol w="23931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809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8605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1548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824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74353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4530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00075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s-ES" altLang="es-MX" sz="1800" dirty="0"/>
                        <a:t>Jurisdicción Sanitaria No. </a:t>
                      </a:r>
                      <a:r>
                        <a:rPr lang="es-ES" altLang="es-MX" sz="1800" dirty="0" smtClean="0"/>
                        <a:t>_______VII_____</a:t>
                      </a:r>
                      <a:endParaRPr lang="es-ES" altLang="es-MX" sz="1800" dirty="0"/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  <a:endParaRPr kumimoji="0" lang="es-E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  <a:endParaRPr kumimoji="0" lang="es-E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  <a:endParaRPr kumimoji="0" lang="es-E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  <a:endParaRPr kumimoji="0" lang="es-E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  <a:endParaRPr kumimoji="0" lang="es-ES" sz="16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NA</a:t>
                      </a:r>
                      <a:endParaRPr kumimoji="0" lang="es-ES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147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s-E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1" name="55 Conector recto"/>
          <p:cNvCxnSpPr/>
          <p:nvPr/>
        </p:nvCxnSpPr>
        <p:spPr>
          <a:xfrm rot="5400000" flipH="1" flipV="1">
            <a:off x="1600540" y="2102419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56 Conector recto"/>
          <p:cNvCxnSpPr/>
          <p:nvPr/>
        </p:nvCxnSpPr>
        <p:spPr>
          <a:xfrm rot="5400000" flipH="1" flipV="1">
            <a:off x="1870812" y="2102419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57 Conector recto"/>
          <p:cNvCxnSpPr/>
          <p:nvPr/>
        </p:nvCxnSpPr>
        <p:spPr>
          <a:xfrm rot="5400000" flipH="1" flipV="1">
            <a:off x="4678920" y="2102419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58 Conector recto"/>
          <p:cNvCxnSpPr/>
          <p:nvPr/>
        </p:nvCxnSpPr>
        <p:spPr>
          <a:xfrm rot="5400000" flipH="1" flipV="1">
            <a:off x="3220981" y="2102419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59 Conector recto"/>
          <p:cNvCxnSpPr/>
          <p:nvPr/>
        </p:nvCxnSpPr>
        <p:spPr>
          <a:xfrm rot="5400000" flipH="1" flipV="1">
            <a:off x="3653178" y="2102419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60 Conector recto"/>
          <p:cNvCxnSpPr/>
          <p:nvPr/>
        </p:nvCxnSpPr>
        <p:spPr>
          <a:xfrm rot="5400000" flipH="1" flipV="1">
            <a:off x="4193127" y="2101824"/>
            <a:ext cx="1223962" cy="4869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61 Conector recto"/>
          <p:cNvCxnSpPr/>
          <p:nvPr/>
        </p:nvCxnSpPr>
        <p:spPr>
          <a:xfrm rot="5400000" flipH="1" flipV="1">
            <a:off x="5164974" y="2101923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63 Conector recto"/>
          <p:cNvCxnSpPr/>
          <p:nvPr/>
        </p:nvCxnSpPr>
        <p:spPr>
          <a:xfrm>
            <a:off x="2455409" y="1733325"/>
            <a:ext cx="486132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64 CuadroTexto"/>
          <p:cNvSpPr txBox="1">
            <a:spLocks noChangeArrowheads="1"/>
          </p:cNvSpPr>
          <p:nvPr/>
        </p:nvSpPr>
        <p:spPr bwMode="auto">
          <a:xfrm rot="-3767180">
            <a:off x="1734485" y="2158567"/>
            <a:ext cx="122396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Lugar No.</a:t>
            </a:r>
          </a:p>
        </p:txBody>
      </p:sp>
      <p:sp>
        <p:nvSpPr>
          <p:cNvPr id="90" name="65 CuadroTexto"/>
          <p:cNvSpPr txBox="1">
            <a:spLocks noChangeArrowheads="1"/>
          </p:cNvSpPr>
          <p:nvPr/>
        </p:nvSpPr>
        <p:spPr bwMode="auto">
          <a:xfrm rot="-3767180">
            <a:off x="2624081" y="2072763"/>
            <a:ext cx="130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Jurisdicción Sanitaria</a:t>
            </a:r>
          </a:p>
        </p:txBody>
      </p:sp>
      <p:sp>
        <p:nvSpPr>
          <p:cNvPr id="91" name="66 CuadroTexto"/>
          <p:cNvSpPr txBox="1">
            <a:spLocks noChangeArrowheads="1"/>
          </p:cNvSpPr>
          <p:nvPr/>
        </p:nvSpPr>
        <p:spPr bwMode="auto">
          <a:xfrm rot="-3767180">
            <a:off x="3380723" y="2093401"/>
            <a:ext cx="130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Casos Nuevos</a:t>
            </a:r>
          </a:p>
        </p:txBody>
      </p:sp>
      <p:sp>
        <p:nvSpPr>
          <p:cNvPr id="92" name="67 CuadroTexto"/>
          <p:cNvSpPr txBox="1">
            <a:spLocks noChangeArrowheads="1"/>
          </p:cNvSpPr>
          <p:nvPr/>
        </p:nvSpPr>
        <p:spPr bwMode="auto">
          <a:xfrm rot="-3767180">
            <a:off x="3866607" y="2093401"/>
            <a:ext cx="130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Diagnostico oportuno</a:t>
            </a:r>
          </a:p>
        </p:txBody>
      </p:sp>
      <p:sp>
        <p:nvSpPr>
          <p:cNvPr id="93" name="68 CuadroTexto"/>
          <p:cNvSpPr txBox="1">
            <a:spLocks noChangeArrowheads="1"/>
          </p:cNvSpPr>
          <p:nvPr/>
        </p:nvSpPr>
        <p:spPr bwMode="auto">
          <a:xfrm rot="-3767180">
            <a:off x="4309212" y="2106894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Calidad diagnostico</a:t>
            </a:r>
          </a:p>
        </p:txBody>
      </p:sp>
      <p:sp>
        <p:nvSpPr>
          <p:cNvPr id="94" name="69 CuadroTexto"/>
          <p:cNvSpPr txBox="1">
            <a:spLocks noChangeArrowheads="1"/>
          </p:cNvSpPr>
          <p:nvPr/>
        </p:nvSpPr>
        <p:spPr bwMode="auto">
          <a:xfrm rot="-3767180">
            <a:off x="4758232" y="2027376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Examen de contactos</a:t>
            </a:r>
          </a:p>
        </p:txBody>
      </p:sp>
      <p:cxnSp>
        <p:nvCxnSpPr>
          <p:cNvPr id="95" name="71 Conector recto"/>
          <p:cNvCxnSpPr/>
          <p:nvPr/>
        </p:nvCxnSpPr>
        <p:spPr>
          <a:xfrm rot="5400000" flipH="1" flipV="1">
            <a:off x="6299695" y="2101823"/>
            <a:ext cx="1223962" cy="4869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73 CuadroTexto"/>
          <p:cNvSpPr txBox="1">
            <a:spLocks noChangeArrowheads="1"/>
          </p:cNvSpPr>
          <p:nvPr/>
        </p:nvSpPr>
        <p:spPr bwMode="auto">
          <a:xfrm rot="-3767180">
            <a:off x="5883827" y="2211749"/>
            <a:ext cx="1482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Índice Eval.</a:t>
            </a:r>
          </a:p>
        </p:txBody>
      </p:sp>
      <p:cxnSp>
        <p:nvCxnSpPr>
          <p:cNvPr id="104" name="70 Conector recto"/>
          <p:cNvCxnSpPr/>
          <p:nvPr/>
        </p:nvCxnSpPr>
        <p:spPr>
          <a:xfrm rot="5400000" flipH="1" flipV="1">
            <a:off x="5705629" y="2101824"/>
            <a:ext cx="1223962" cy="4869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72 CuadroTexto"/>
          <p:cNvSpPr txBox="1">
            <a:spLocks noChangeArrowheads="1"/>
          </p:cNvSpPr>
          <p:nvPr/>
        </p:nvSpPr>
        <p:spPr bwMode="auto">
          <a:xfrm rot="-3767180">
            <a:off x="5296524" y="2088123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 % de Curación</a:t>
            </a:r>
          </a:p>
        </p:txBody>
      </p:sp>
    </p:spTree>
    <p:extLst>
      <p:ext uri="{BB962C8B-B14F-4D97-AF65-F5344CB8AC3E}">
        <p14:creationId xmlns:p14="http://schemas.microsoft.com/office/powerpoint/2010/main" val="1500502248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1185620" y="356962"/>
            <a:ext cx="6834753" cy="913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80000"/>
              </a:lnSpc>
            </a:pPr>
            <a:r>
              <a:rPr lang="es-MX" sz="3000" b="1" strike="noStrike" dirty="0" smtClean="0">
                <a:solidFill>
                  <a:srgbClr val="009900"/>
                </a:solidFill>
                <a:latin typeface="Arial"/>
                <a:ea typeface="ＭＳ Ｐゴシック"/>
              </a:rPr>
              <a:t>Micobacteriosis</a:t>
            </a:r>
          </a:p>
          <a:p>
            <a:pPr algn="ctr">
              <a:lnSpc>
                <a:spcPct val="80000"/>
              </a:lnSpc>
            </a:pPr>
            <a:r>
              <a:rPr lang="es-MX" sz="2600" b="1" dirty="0" smtClean="0">
                <a:solidFill>
                  <a:srgbClr val="009900"/>
                </a:solidFill>
                <a:latin typeface="Arial"/>
                <a:ea typeface="ＭＳ Ｐゴシック"/>
              </a:rPr>
              <a:t> ICE </a:t>
            </a:r>
            <a:r>
              <a:rPr lang="es-MX" sz="2600" b="1" strike="noStrike" dirty="0" smtClean="0">
                <a:solidFill>
                  <a:srgbClr val="009900"/>
                </a:solidFill>
                <a:latin typeface="Arial"/>
                <a:ea typeface="ＭＳ Ｐゴシック"/>
              </a:rPr>
              <a:t> </a:t>
            </a:r>
            <a:r>
              <a:rPr lang="es-MX" sz="2600" b="1" dirty="0" smtClean="0">
                <a:solidFill>
                  <a:srgbClr val="009900"/>
                </a:solidFill>
                <a:latin typeface="Arial"/>
                <a:ea typeface="ＭＳ Ｐゴシック"/>
              </a:rPr>
              <a:t>3º TRIMESTRE</a:t>
            </a:r>
            <a:r>
              <a:rPr lang="es-MX" sz="2600" b="1" strike="noStrike" dirty="0" smtClean="0">
                <a:solidFill>
                  <a:srgbClr val="009900"/>
                </a:solidFill>
                <a:latin typeface="Arial"/>
                <a:ea typeface="ＭＳ Ｐゴシック"/>
              </a:rPr>
              <a:t>  2018</a:t>
            </a:r>
            <a:endParaRPr dirty="0">
              <a:solidFill>
                <a:srgbClr val="009900"/>
              </a:solidFill>
            </a:endParaRPr>
          </a:p>
        </p:txBody>
      </p:sp>
      <p:sp>
        <p:nvSpPr>
          <p:cNvPr id="62" name="Text Box 15"/>
          <p:cNvSpPr txBox="1">
            <a:spLocks noChangeArrowheads="1"/>
          </p:cNvSpPr>
          <p:nvPr/>
        </p:nvSpPr>
        <p:spPr bwMode="auto">
          <a:xfrm>
            <a:off x="7051538" y="5816601"/>
            <a:ext cx="18758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Satisfactorio      (80 – 89%)</a:t>
            </a:r>
          </a:p>
        </p:txBody>
      </p:sp>
      <p:sp>
        <p:nvSpPr>
          <p:cNvPr id="63" name="Text Box 16"/>
          <p:cNvSpPr txBox="1">
            <a:spLocks noChangeArrowheads="1"/>
          </p:cNvSpPr>
          <p:nvPr/>
        </p:nvSpPr>
        <p:spPr bwMode="auto">
          <a:xfrm>
            <a:off x="7051538" y="5597526"/>
            <a:ext cx="185820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Sobresaliente   (90 - 100%)</a:t>
            </a:r>
          </a:p>
        </p:txBody>
      </p:sp>
      <p:sp>
        <p:nvSpPr>
          <p:cNvPr id="64" name="Text Box 17"/>
          <p:cNvSpPr txBox="1">
            <a:spLocks noChangeArrowheads="1"/>
          </p:cNvSpPr>
          <p:nvPr/>
        </p:nvSpPr>
        <p:spPr bwMode="auto">
          <a:xfrm>
            <a:off x="7059873" y="6035676"/>
            <a:ext cx="18373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Mínimo                (60 - 79%)</a:t>
            </a:r>
          </a:p>
        </p:txBody>
      </p:sp>
      <p:sp>
        <p:nvSpPr>
          <p:cNvPr id="65" name="Text Box 18"/>
          <p:cNvSpPr txBox="1">
            <a:spLocks noChangeArrowheads="1"/>
          </p:cNvSpPr>
          <p:nvPr/>
        </p:nvSpPr>
        <p:spPr bwMode="auto">
          <a:xfrm>
            <a:off x="7059873" y="6245226"/>
            <a:ext cx="179408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s-MX" sz="1200">
                <a:latin typeface="Candara" pitchFamily="34" charset="0"/>
              </a:rPr>
              <a:t>Precario                  (&lt; 60%)</a:t>
            </a:r>
          </a:p>
        </p:txBody>
      </p:sp>
      <p:sp>
        <p:nvSpPr>
          <p:cNvPr id="66" name="Rectangle 19"/>
          <p:cNvSpPr>
            <a:spLocks noChangeArrowheads="1"/>
          </p:cNvSpPr>
          <p:nvPr/>
        </p:nvSpPr>
        <p:spPr bwMode="auto">
          <a:xfrm>
            <a:off x="8557679" y="5707064"/>
            <a:ext cx="114300" cy="92075"/>
          </a:xfrm>
          <a:prstGeom prst="rect">
            <a:avLst/>
          </a:prstGeom>
          <a:solidFill>
            <a:srgbClr val="66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7" name="Rectangle 20"/>
          <p:cNvSpPr>
            <a:spLocks noChangeArrowheads="1"/>
          </p:cNvSpPr>
          <p:nvPr/>
        </p:nvSpPr>
        <p:spPr bwMode="auto">
          <a:xfrm>
            <a:off x="8557679" y="5924551"/>
            <a:ext cx="114300" cy="920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8" name="Rectangle 21"/>
          <p:cNvSpPr>
            <a:spLocks noChangeArrowheads="1"/>
          </p:cNvSpPr>
          <p:nvPr/>
        </p:nvSpPr>
        <p:spPr bwMode="auto">
          <a:xfrm>
            <a:off x="8557679" y="6134101"/>
            <a:ext cx="114300" cy="920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69" name="Rectangle 22"/>
          <p:cNvSpPr>
            <a:spLocks noChangeArrowheads="1"/>
          </p:cNvSpPr>
          <p:nvPr/>
        </p:nvSpPr>
        <p:spPr bwMode="auto">
          <a:xfrm>
            <a:off x="8557679" y="6337301"/>
            <a:ext cx="114300" cy="9207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73" name="10 CuadroTexto"/>
          <p:cNvSpPr txBox="1">
            <a:spLocks noChangeArrowheads="1"/>
          </p:cNvSpPr>
          <p:nvPr/>
        </p:nvSpPr>
        <p:spPr bwMode="auto">
          <a:xfrm>
            <a:off x="405931" y="6312232"/>
            <a:ext cx="33492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es-MX"/>
            </a:defPPr>
            <a:lvl1pPr>
              <a:defRPr sz="1400">
                <a:cs typeface="Arial" charset="0"/>
              </a:defRPr>
            </a:lvl1pPr>
            <a:lvl2pPr marL="742950" indent="-285750" eaLnBrk="0" hangingPunct="0">
              <a:defRPr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r>
              <a:rPr lang="es-MX" dirty="0"/>
              <a:t>FUENTE: Plataforma Única de Información y LESP</a:t>
            </a:r>
          </a:p>
        </p:txBody>
      </p:sp>
      <p:graphicFrame>
        <p:nvGraphicFramePr>
          <p:cNvPr id="4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3400846"/>
              </p:ext>
            </p:extLst>
          </p:nvPr>
        </p:nvGraphicFramePr>
        <p:xfrm>
          <a:off x="1052349" y="3000831"/>
          <a:ext cx="5363951" cy="2103120"/>
        </p:xfrm>
        <a:graphic>
          <a:graphicData uri="http://schemas.openxmlformats.org/drawingml/2006/table">
            <a:tbl>
              <a:tblPr/>
              <a:tblGrid>
                <a:gridCol w="22187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08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7927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6494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0443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3007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88197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8819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476573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6956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16123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altLang="es-MX" sz="1400" dirty="0"/>
                        <a:t>Jurisdicción Sanitaria </a:t>
                      </a:r>
                      <a:r>
                        <a:rPr lang="es-ES" altLang="es-MX" sz="1600" dirty="0"/>
                        <a:t>No. </a:t>
                      </a:r>
                      <a:r>
                        <a:rPr lang="es-ES" altLang="es-MX" sz="1600" dirty="0" smtClean="0"/>
                        <a:t>___VII_____</a:t>
                      </a:r>
                      <a:endParaRPr lang="es-ES" altLang="es-MX" sz="1600" dirty="0"/>
                    </a:p>
                    <a:p>
                      <a:pPr algn="ctr"/>
                      <a:endParaRPr lang="es-ES" sz="1600" b="1" dirty="0">
                        <a:latin typeface="Georgia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44.44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100</a:t>
                      </a:r>
                      <a:endParaRPr lang="es-MX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92.06</a:t>
                      </a:r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7944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s-ES" sz="1800" b="1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68580" marR="6858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7144" marR="7144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81" name="55 Conector recto"/>
          <p:cNvCxnSpPr/>
          <p:nvPr/>
        </p:nvCxnSpPr>
        <p:spPr>
          <a:xfrm rot="5400000" flipH="1" flipV="1">
            <a:off x="664610" y="2133574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56 Conector recto"/>
          <p:cNvCxnSpPr/>
          <p:nvPr/>
        </p:nvCxnSpPr>
        <p:spPr>
          <a:xfrm rot="5400000" flipH="1" flipV="1">
            <a:off x="900678" y="2165012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57 Conector recto"/>
          <p:cNvCxnSpPr/>
          <p:nvPr/>
        </p:nvCxnSpPr>
        <p:spPr>
          <a:xfrm rot="5400000" flipH="1" flipV="1">
            <a:off x="4026830" y="2145962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58 Conector recto"/>
          <p:cNvCxnSpPr/>
          <p:nvPr/>
        </p:nvCxnSpPr>
        <p:spPr>
          <a:xfrm rot="5400000" flipH="1" flipV="1">
            <a:off x="2016679" y="2139905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59 Conector recto"/>
          <p:cNvCxnSpPr/>
          <p:nvPr/>
        </p:nvCxnSpPr>
        <p:spPr>
          <a:xfrm rot="5400000" flipH="1" flipV="1">
            <a:off x="2530987" y="2145962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60 Conector recto"/>
          <p:cNvCxnSpPr/>
          <p:nvPr/>
        </p:nvCxnSpPr>
        <p:spPr>
          <a:xfrm rot="5400000" flipH="1" flipV="1">
            <a:off x="3017358" y="2145367"/>
            <a:ext cx="1223962" cy="4869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61 Conector recto"/>
          <p:cNvCxnSpPr/>
          <p:nvPr/>
        </p:nvCxnSpPr>
        <p:spPr>
          <a:xfrm rot="5400000" flipH="1" flipV="1">
            <a:off x="3590442" y="2165012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63 Conector recto"/>
          <p:cNvCxnSpPr/>
          <p:nvPr/>
        </p:nvCxnSpPr>
        <p:spPr>
          <a:xfrm>
            <a:off x="1512659" y="1776868"/>
            <a:ext cx="537952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64 CuadroTexto"/>
          <p:cNvSpPr txBox="1">
            <a:spLocks noChangeArrowheads="1"/>
          </p:cNvSpPr>
          <p:nvPr/>
        </p:nvSpPr>
        <p:spPr bwMode="auto">
          <a:xfrm rot="-3767180">
            <a:off x="808105" y="2174536"/>
            <a:ext cx="12239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Lugar No.</a:t>
            </a:r>
          </a:p>
        </p:txBody>
      </p:sp>
      <p:sp>
        <p:nvSpPr>
          <p:cNvPr id="90" name="65 CuadroTexto"/>
          <p:cNvSpPr txBox="1">
            <a:spLocks noChangeArrowheads="1"/>
          </p:cNvSpPr>
          <p:nvPr/>
        </p:nvSpPr>
        <p:spPr bwMode="auto">
          <a:xfrm rot="-3767180">
            <a:off x="1361230" y="2073865"/>
            <a:ext cx="13081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Jurisdicción Sanitaria</a:t>
            </a:r>
          </a:p>
        </p:txBody>
      </p:sp>
      <p:sp>
        <p:nvSpPr>
          <p:cNvPr id="91" name="66 CuadroTexto"/>
          <p:cNvSpPr txBox="1">
            <a:spLocks noChangeArrowheads="1"/>
          </p:cNvSpPr>
          <p:nvPr/>
        </p:nvSpPr>
        <p:spPr bwMode="auto">
          <a:xfrm rot="-3767180">
            <a:off x="2684507" y="2266559"/>
            <a:ext cx="13081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Curación</a:t>
            </a:r>
          </a:p>
        </p:txBody>
      </p:sp>
      <p:sp>
        <p:nvSpPr>
          <p:cNvPr id="92" name="67 CuadroTexto"/>
          <p:cNvSpPr txBox="1">
            <a:spLocks noChangeArrowheads="1"/>
          </p:cNvSpPr>
          <p:nvPr/>
        </p:nvSpPr>
        <p:spPr bwMode="auto">
          <a:xfrm rot="-3767180">
            <a:off x="2208135" y="2125301"/>
            <a:ext cx="13081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Cobertura de Diagnostico</a:t>
            </a:r>
          </a:p>
        </p:txBody>
      </p:sp>
      <p:sp>
        <p:nvSpPr>
          <p:cNvPr id="93" name="68 CuadroTexto"/>
          <p:cNvSpPr txBox="1">
            <a:spLocks noChangeArrowheads="1"/>
          </p:cNvSpPr>
          <p:nvPr/>
        </p:nvSpPr>
        <p:spPr bwMode="auto">
          <a:xfrm rot="-3767180">
            <a:off x="3141604" y="2071118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Muestras adecuadas</a:t>
            </a:r>
          </a:p>
        </p:txBody>
      </p:sp>
      <p:sp>
        <p:nvSpPr>
          <p:cNvPr id="94" name="69 CuadroTexto"/>
          <p:cNvSpPr txBox="1">
            <a:spLocks noChangeArrowheads="1"/>
          </p:cNvSpPr>
          <p:nvPr/>
        </p:nvSpPr>
        <p:spPr bwMode="auto">
          <a:xfrm rot="-3767180">
            <a:off x="3690978" y="2127240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Deteccion VIH-TB</a:t>
            </a:r>
          </a:p>
        </p:txBody>
      </p:sp>
      <p:cxnSp>
        <p:nvCxnSpPr>
          <p:cNvPr id="95" name="71 Conector recto"/>
          <p:cNvCxnSpPr/>
          <p:nvPr/>
        </p:nvCxnSpPr>
        <p:spPr>
          <a:xfrm rot="5400000" flipH="1" flipV="1">
            <a:off x="6036722" y="2145366"/>
            <a:ext cx="1223962" cy="4869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73 CuadroTexto"/>
          <p:cNvSpPr txBox="1">
            <a:spLocks noChangeArrowheads="1"/>
          </p:cNvSpPr>
          <p:nvPr/>
        </p:nvSpPr>
        <p:spPr bwMode="auto">
          <a:xfrm rot="-3767180">
            <a:off x="5598969" y="2255292"/>
            <a:ext cx="14827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Índice Eval.</a:t>
            </a:r>
          </a:p>
        </p:txBody>
      </p:sp>
      <p:cxnSp>
        <p:nvCxnSpPr>
          <p:cNvPr id="100" name="70 Conector recto"/>
          <p:cNvCxnSpPr/>
          <p:nvPr/>
        </p:nvCxnSpPr>
        <p:spPr>
          <a:xfrm rot="5400000" flipH="1" flipV="1">
            <a:off x="5478074" y="2145367"/>
            <a:ext cx="1223962" cy="48696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72 CuadroTexto"/>
          <p:cNvSpPr txBox="1">
            <a:spLocks noChangeArrowheads="1"/>
          </p:cNvSpPr>
          <p:nvPr/>
        </p:nvSpPr>
        <p:spPr bwMode="auto">
          <a:xfrm rot="-3767180">
            <a:off x="4167023" y="2115513"/>
            <a:ext cx="148113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dirty="0"/>
              <a:t>Deteccion </a:t>
            </a:r>
          </a:p>
          <a:p>
            <a:pPr algn="ctr" eaLnBrk="1" hangingPunct="1"/>
            <a:r>
              <a:rPr lang="es-ES" sz="1600" dirty="0"/>
              <a:t>TB-DM</a:t>
            </a:r>
          </a:p>
        </p:txBody>
      </p:sp>
      <p:cxnSp>
        <p:nvCxnSpPr>
          <p:cNvPr id="42" name="57 Conector recto"/>
          <p:cNvCxnSpPr/>
          <p:nvPr/>
        </p:nvCxnSpPr>
        <p:spPr>
          <a:xfrm rot="5400000" flipH="1" flipV="1">
            <a:off x="4512605" y="2150365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57 Conector recto"/>
          <p:cNvCxnSpPr/>
          <p:nvPr/>
        </p:nvCxnSpPr>
        <p:spPr>
          <a:xfrm rot="5400000" flipH="1" flipV="1">
            <a:off x="5005920" y="2136383"/>
            <a:ext cx="1223962" cy="4857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72 CuadroTexto"/>
          <p:cNvSpPr txBox="1">
            <a:spLocks noChangeArrowheads="1"/>
          </p:cNvSpPr>
          <p:nvPr/>
        </p:nvSpPr>
        <p:spPr bwMode="auto">
          <a:xfrm rot="-3767180">
            <a:off x="4616041" y="2181715"/>
            <a:ext cx="14811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dirty="0"/>
              <a:t>Oportunidad diagnóstica</a:t>
            </a:r>
          </a:p>
        </p:txBody>
      </p:sp>
      <p:sp>
        <p:nvSpPr>
          <p:cNvPr id="46" name="72 CuadroTexto"/>
          <p:cNvSpPr txBox="1">
            <a:spLocks noChangeArrowheads="1"/>
          </p:cNvSpPr>
          <p:nvPr/>
        </p:nvSpPr>
        <p:spPr bwMode="auto">
          <a:xfrm rot="-3767180">
            <a:off x="5120219" y="2160068"/>
            <a:ext cx="148113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100" dirty="0"/>
              <a:t>Detección de Farmacorresistencia</a:t>
            </a:r>
          </a:p>
        </p:txBody>
      </p:sp>
    </p:spTree>
    <p:extLst>
      <p:ext uri="{BB962C8B-B14F-4D97-AF65-F5344CB8AC3E}">
        <p14:creationId xmlns:p14="http://schemas.microsoft.com/office/powerpoint/2010/main" val="3279496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Espiral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3083</TotalTime>
  <Words>266</Words>
  <Application>Microsoft Office PowerPoint</Application>
  <PresentationFormat>Presentación en pantalla (4:3)</PresentationFormat>
  <Paragraphs>113</Paragraphs>
  <Slides>5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Espiral</vt:lpstr>
      <vt:lpstr>MICOBACTERIOSIS AVANCE   ENERO - DICIEMBRE  2018   L.E. MARIA PIEDAD VAZQUEZ VEGA  E.A.S.E. 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Propietario</dc:creator>
  <cp:lastModifiedBy>Luffi</cp:lastModifiedBy>
  <cp:revision>214</cp:revision>
  <cp:lastPrinted>2014-12-08T22:23:00Z</cp:lastPrinted>
  <dcterms:created xsi:type="dcterms:W3CDTF">2012-08-13T19:26:58Z</dcterms:created>
  <dcterms:modified xsi:type="dcterms:W3CDTF">2018-12-09T03:32:15Z</dcterms:modified>
</cp:coreProperties>
</file>